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65" r:id="rId4"/>
    <p:sldId id="364" r:id="rId5"/>
    <p:sldId id="350" r:id="rId6"/>
    <p:sldId id="351" r:id="rId7"/>
    <p:sldId id="352" r:id="rId8"/>
    <p:sldId id="353" r:id="rId9"/>
    <p:sldId id="354" r:id="rId10"/>
    <p:sldId id="355" r:id="rId11"/>
    <p:sldId id="357" r:id="rId12"/>
    <p:sldId id="356" r:id="rId13"/>
    <p:sldId id="359" r:id="rId14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039" autoAdjust="0"/>
    <p:restoredTop sz="94660"/>
  </p:normalViewPr>
  <p:slideViewPr>
    <p:cSldViewPr snapToGrid="0">
      <p:cViewPr>
        <p:scale>
          <a:sx n="119" d="100"/>
          <a:sy n="119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119" d="100"/>
          <a:sy n="119" d="100"/>
        </p:scale>
        <p:origin x="-1998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089" cy="34114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7" y="1"/>
            <a:ext cx="4303088" cy="34114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36FD953A-8F18-4962-AB55-F7B1A0BE7820}" type="datetimeFigureOut">
              <a:rPr lang="de-DE" smtClean="0"/>
              <a:t>02.12.2021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456535"/>
            <a:ext cx="4303089" cy="34114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7" y="6456535"/>
            <a:ext cx="4303088" cy="34114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166DA23F-BA6F-465E-B250-04D2D06522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91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3824" y="1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5AEDC-AFB0-EE42-ACCE-F0345CC81B19}" type="datetimeFigureOut">
              <a:rPr lang="de-DE" smtClean="0"/>
              <a:t>02.12.2021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347" y="3271839"/>
            <a:ext cx="794353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3824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ACA44-A1C2-E64F-BE0B-7963DB34BF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47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ACA44-A1C2-E64F-BE0B-7963DB34BF0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38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1">
            <a:extLst>
              <a:ext uri="{FF2B5EF4-FFF2-40B4-BE49-F238E27FC236}">
                <a16:creationId xmlns="" xmlns:a16="http://schemas.microsoft.com/office/drawing/2014/main" id="{E3389C8D-35AB-4A69-BB69-92FFF56DF772}"/>
              </a:ext>
            </a:extLst>
          </p:cNvPr>
          <p:cNvSpPr/>
          <p:nvPr/>
        </p:nvSpPr>
        <p:spPr>
          <a:xfrm rot="10800000">
            <a:off x="0" y="5383762"/>
            <a:ext cx="12192000" cy="1499157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2405C57D-EC38-4E38-9AA0-D6467FE995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938" y="471311"/>
            <a:ext cx="2216123" cy="890958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="" xmlns:a16="http://schemas.microsoft.com/office/drawing/2014/main" id="{FD7396D4-84D3-4669-B0C3-E62EA3E2F881}"/>
              </a:ext>
            </a:extLst>
          </p:cNvPr>
          <p:cNvSpPr/>
          <p:nvPr/>
        </p:nvSpPr>
        <p:spPr>
          <a:xfrm>
            <a:off x="3359019" y="524216"/>
            <a:ext cx="622351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>
              <a:lnSpc>
                <a:spcPts val="1800"/>
              </a:lnSpc>
              <a:spcAft>
                <a:spcPts val="800"/>
              </a:spcAft>
            </a:pPr>
            <a:r>
              <a:rPr lang="de-DE" sz="1600" kern="100" dirty="0">
                <a:solidFill>
                  <a:srgbClr val="002060"/>
                </a:solidFill>
                <a:latin typeface="Cambria" panose="020405030504060302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Albert-Einstein-Gymnasium  </a:t>
            </a:r>
            <a:r>
              <a:rPr lang="de-DE" sz="1600" kern="100" dirty="0">
                <a:solidFill>
                  <a:srgbClr val="002060"/>
                </a:solidFill>
                <a:latin typeface="Cambria" panose="02040503050406030204" pitchFamily="18" charset="0"/>
                <a:ea typeface="Verdan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  Buchholz in der Nordheide</a:t>
            </a:r>
            <a:endParaRPr lang="de-DE" sz="1000" kern="100" dirty="0">
              <a:solidFill>
                <a:srgbClr val="26262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Freihandform 1">
            <a:extLst>
              <a:ext uri="{FF2B5EF4-FFF2-40B4-BE49-F238E27FC236}">
                <a16:creationId xmlns="" xmlns:a16="http://schemas.microsoft.com/office/drawing/2014/main" id="{F8A16095-E13B-4FD5-B856-680BE82522C7}"/>
              </a:ext>
            </a:extLst>
          </p:cNvPr>
          <p:cNvSpPr/>
          <p:nvPr/>
        </p:nvSpPr>
        <p:spPr>
          <a:xfrm rot="10800000">
            <a:off x="0" y="5401403"/>
            <a:ext cx="12192000" cy="1499157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1" name="Untertitel 1"/>
          <p:cNvSpPr>
            <a:spLocks noGrp="1"/>
          </p:cNvSpPr>
          <p:nvPr>
            <p:ph type="subTitle" idx="1"/>
          </p:nvPr>
        </p:nvSpPr>
        <p:spPr>
          <a:xfrm>
            <a:off x="2933134" y="2398011"/>
            <a:ext cx="5697299" cy="2115222"/>
          </a:xfrm>
        </p:spPr>
        <p:txBody>
          <a:bodyPr>
            <a:noAutofit/>
          </a:bodyPr>
          <a:lstStyle/>
          <a:p>
            <a:pPr algn="ctr"/>
            <a:r>
              <a:rPr lang="de-DE" sz="3600" dirty="0"/>
              <a:t>Abitur </a:t>
            </a:r>
            <a:r>
              <a:rPr lang="de-DE" sz="3600" dirty="0" smtClean="0"/>
              <a:t>2025</a:t>
            </a:r>
            <a:endParaRPr lang="de-DE" sz="3600" dirty="0"/>
          </a:p>
          <a:p>
            <a:pPr algn="ctr"/>
            <a:r>
              <a:rPr lang="de-DE" sz="3600" dirty="0"/>
              <a:t>Information </a:t>
            </a:r>
            <a:r>
              <a:rPr lang="de-DE" sz="3600" dirty="0" smtClean="0"/>
              <a:t>1 </a:t>
            </a:r>
            <a:r>
              <a:rPr lang="de-DE" sz="2400" dirty="0" smtClean="0"/>
              <a:t>(Digitalisierung)</a:t>
            </a:r>
            <a:endParaRPr lang="de-DE" sz="2400" dirty="0"/>
          </a:p>
          <a:p>
            <a:pPr algn="ctr"/>
            <a:r>
              <a:rPr lang="de-DE" sz="3600" dirty="0" smtClean="0"/>
              <a:t>06. </a:t>
            </a:r>
            <a:r>
              <a:rPr lang="de-DE" sz="3600" dirty="0"/>
              <a:t>u</a:t>
            </a:r>
            <a:r>
              <a:rPr lang="de-DE" sz="3600" dirty="0" smtClean="0"/>
              <a:t>nd 07.12.2021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3077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langsames Herantasten, aber…</a:t>
            </a:r>
          </a:p>
        </p:txBody>
      </p:sp>
      <p:sp>
        <p:nvSpPr>
          <p:cNvPr id="7" name="Inhaltsplatzhalter 4"/>
          <p:cNvSpPr>
            <a:spLocks noGrp="1"/>
          </p:cNvSpPr>
          <p:nvPr>
            <p:ph idx="1"/>
          </p:nvPr>
        </p:nvSpPr>
        <p:spPr>
          <a:xfrm>
            <a:off x="457200" y="1276697"/>
            <a:ext cx="8229600" cy="4297363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„Einstieg“ ab dem 2. 2. 2021 &gt;&gt;&gt; verbindlicher Beginn ab dem 20. 4. 2021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Phase des „Einstiegs“: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Fortbildungen für das Kollegium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„digitaler Einführungstag“ für die 10. Klassen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Einrichtung einer „Schüler-helfen-Schüler“-Gruppe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Erstellung von Info-Material usw.</a:t>
            </a:r>
          </a:p>
          <a:p>
            <a:pPr marL="0" indent="0">
              <a:buNone/>
            </a:pP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langsames Herantasten, aber…</a:t>
            </a:r>
          </a:p>
        </p:txBody>
      </p:sp>
      <p:sp>
        <p:nvSpPr>
          <p:cNvPr id="7" name="Inhaltsplatzhalt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verbindliche Beginn ab dem 20. 4. 2021: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Schulung der </a:t>
            </a:r>
            <a:r>
              <a:rPr lang="de-DE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des Kollegiums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Anpassung des Unterrichts an die Nutzung digitaler Endgeräte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Gegenseitiger Austausch und Hilfestellung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sz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de-DE" sz="2600" dirty="0">
                <a:solidFill>
                  <a:schemeClr val="bg1"/>
                </a:solidFill>
                <a:cs typeface="Arial" panose="020B0604020202020204" pitchFamily="34" charset="0"/>
              </a:rPr>
              <a:t>Ziel:</a:t>
            </a:r>
            <a:r>
              <a:rPr lang="de-DE" sz="2600" i="1" dirty="0">
                <a:solidFill>
                  <a:schemeClr val="bg1"/>
                </a:solidFill>
                <a:cs typeface="Arial" panose="020B0604020202020204" pitchFamily="34" charset="0"/>
              </a:rPr>
              <a:t> Die digitalen Endgeräte werden zum festen, regelmäßig genutzten und allgemein akzeptierten Bestandteil des Unterrichtes.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77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627564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Weitere Aspekt</a:t>
            </a:r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521368" y="1548062"/>
            <a:ext cx="8229600" cy="3399005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Taschenrechner und elektronisches Wörterbuch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„Klausurmodus“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Support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Datenschutz</a:t>
            </a:r>
          </a:p>
        </p:txBody>
      </p:sp>
    </p:spTree>
    <p:extLst>
      <p:ext uri="{BB962C8B-B14F-4D97-AF65-F5344CB8AC3E}">
        <p14:creationId xmlns:p14="http://schemas.microsoft.com/office/powerpoint/2010/main" val="14996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529390" y="755901"/>
            <a:ext cx="8229600" cy="848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Perspektiven: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529390" y="1419726"/>
            <a:ext cx="8229600" cy="3872247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Ausweitung des BYOD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Einsatz digitaler Schulbücher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Angebote im AG-Bereich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Fach Informatik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Digitales Klassenbuch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Digitalisierung der Schulverwaltung</a:t>
            </a:r>
          </a:p>
        </p:txBody>
      </p:sp>
    </p:spTree>
    <p:extLst>
      <p:ext uri="{BB962C8B-B14F-4D97-AF65-F5344CB8AC3E}">
        <p14:creationId xmlns:p14="http://schemas.microsoft.com/office/powerpoint/2010/main" val="27449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2236889" y="368964"/>
            <a:ext cx="3626502" cy="2394287"/>
            <a:chOff x="25049" y="257945"/>
            <a:chExt cx="3228020" cy="1974302"/>
          </a:xfrm>
        </p:grpSpPr>
        <p:sp>
          <p:nvSpPr>
            <p:cNvPr id="7" name="Eine Ecke des Rechtecks abrunden 6"/>
            <p:cNvSpPr/>
            <p:nvPr/>
          </p:nvSpPr>
          <p:spPr>
            <a:xfrm rot="16200000">
              <a:off x="741594" y="-279228"/>
              <a:ext cx="1974302" cy="3048648"/>
            </a:xfrm>
            <a:prstGeom prst="round1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Eine Ecke des Rechtecks abrunden 4"/>
            <p:cNvSpPr/>
            <p:nvPr/>
          </p:nvSpPr>
          <p:spPr>
            <a:xfrm>
              <a:off x="25049" y="343931"/>
              <a:ext cx="3228020" cy="13302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ctr" defTabSz="9779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200" kern="1200" dirty="0" smtClean="0"/>
                <a:t>Digitalisierung überall</a:t>
              </a:r>
              <a:endParaRPr lang="de-DE" sz="3200" kern="1200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863390" y="368962"/>
            <a:ext cx="3617967" cy="2394290"/>
            <a:chOff x="3228020" y="-224352"/>
            <a:chExt cx="3228021" cy="2232252"/>
          </a:xfrm>
        </p:grpSpPr>
        <p:sp>
          <p:nvSpPr>
            <p:cNvPr id="10" name="Eine Ecke des Rechtecks abrunden 9"/>
            <p:cNvSpPr/>
            <p:nvPr/>
          </p:nvSpPr>
          <p:spPr>
            <a:xfrm>
              <a:off x="3228021" y="-224348"/>
              <a:ext cx="3228020" cy="2232248"/>
            </a:xfrm>
            <a:prstGeom prst="round1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ine Ecke des Rechtecks abrunden 6"/>
            <p:cNvSpPr/>
            <p:nvPr/>
          </p:nvSpPr>
          <p:spPr>
            <a:xfrm>
              <a:off x="3228020" y="-224352"/>
              <a:ext cx="3228020" cy="1674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algn="ctr" defTabSz="9779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200" dirty="0"/>
                <a:t>Lebenswelt der Schüler</a:t>
              </a: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2438404" y="2763252"/>
            <a:ext cx="3424990" cy="2776546"/>
            <a:chOff x="-1" y="2232245"/>
            <a:chExt cx="3228021" cy="2411484"/>
          </a:xfrm>
        </p:grpSpPr>
        <p:sp>
          <p:nvSpPr>
            <p:cNvPr id="13" name="Eine Ecke des Rechtecks abrunden 12"/>
            <p:cNvSpPr/>
            <p:nvPr/>
          </p:nvSpPr>
          <p:spPr>
            <a:xfrm rot="10800000">
              <a:off x="-1" y="2232245"/>
              <a:ext cx="3228021" cy="2411484"/>
            </a:xfrm>
            <a:prstGeom prst="round1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Eine Ecke des Rechtecks abrunden 8"/>
            <p:cNvSpPr/>
            <p:nvPr/>
          </p:nvSpPr>
          <p:spPr>
            <a:xfrm rot="21600000">
              <a:off x="0" y="2790309"/>
              <a:ext cx="3228020" cy="1674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(bildungs-)</a:t>
              </a:r>
              <a:r>
                <a:rPr lang="de-DE" sz="2400" dirty="0" smtClean="0"/>
                <a:t>politische</a:t>
              </a:r>
            </a:p>
            <a:p>
              <a:pPr algn="ctr" defTabSz="977900"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 smtClean="0"/>
                <a:t> </a:t>
              </a:r>
              <a:r>
                <a:rPr lang="de-DE" sz="3200" dirty="0"/>
                <a:t>Vorgaben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5863389" y="2763252"/>
            <a:ext cx="3617966" cy="2776544"/>
            <a:chOff x="3228020" y="2232248"/>
            <a:chExt cx="3228020" cy="2232248"/>
          </a:xfrm>
        </p:grpSpPr>
        <p:sp>
          <p:nvSpPr>
            <p:cNvPr id="16" name="Eine Ecke des Rechtecks abrunden 15"/>
            <p:cNvSpPr/>
            <p:nvPr/>
          </p:nvSpPr>
          <p:spPr>
            <a:xfrm rot="5400000">
              <a:off x="3725906" y="1734362"/>
              <a:ext cx="2232248" cy="3228020"/>
            </a:xfrm>
            <a:prstGeom prst="round1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Eine Ecke des Rechtecks abrunden 10"/>
            <p:cNvSpPr/>
            <p:nvPr/>
          </p:nvSpPr>
          <p:spPr>
            <a:xfrm>
              <a:off x="3228020" y="2790309"/>
              <a:ext cx="3228020" cy="16741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algn="ctr" defTabSz="9779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200" dirty="0"/>
                <a:t>Schub durch Corona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200" kern="1200" dirty="0"/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4769586" y="2008972"/>
            <a:ext cx="2187606" cy="1508557"/>
            <a:chOff x="2259614" y="1674186"/>
            <a:chExt cx="1936812" cy="111612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9" name="Abgerundetes Rechteck 18"/>
            <p:cNvSpPr/>
            <p:nvPr/>
          </p:nvSpPr>
          <p:spPr>
            <a:xfrm>
              <a:off x="2259614" y="1674186"/>
              <a:ext cx="1936812" cy="1116124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Abgerundetes Rechteck 12"/>
            <p:cNvSpPr/>
            <p:nvPr/>
          </p:nvSpPr>
          <p:spPr>
            <a:xfrm>
              <a:off x="2314099" y="1728671"/>
              <a:ext cx="1827842" cy="10071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b="1" kern="1200" dirty="0" smtClean="0">
                  <a:solidFill>
                    <a:srgbClr val="FF0000"/>
                  </a:solidFill>
                </a:rPr>
                <a:t>Digitalisierung am </a:t>
              </a:r>
              <a:r>
                <a:rPr lang="de-DE" sz="2000" b="1" kern="1200" dirty="0" err="1" smtClean="0">
                  <a:solidFill>
                    <a:srgbClr val="FF0000"/>
                  </a:solidFill>
                </a:rPr>
                <a:t>aeg</a:t>
              </a:r>
              <a:endParaRPr lang="de-DE" sz="2000" b="1" kern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70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2727158" y="874295"/>
            <a:ext cx="6208295" cy="3013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heißt all das konkret für unsere Schule? ? ?</a:t>
            </a:r>
            <a:endParaRPr lang="de-DE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812758" y="274638"/>
            <a:ext cx="7331242" cy="79216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altLang="de-DE" sz="2400" dirty="0">
                <a:solidFill>
                  <a:schemeClr val="bg2">
                    <a:lumMod val="75000"/>
                  </a:schemeClr>
                </a:solidFill>
              </a:rPr>
              <a:t>Digitalisierung am AEG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27584" y="1268760"/>
            <a:ext cx="77048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Konzept des Landkreises bzw. des Landes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 Grundausstattung der Gebäude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 Ausstattung der Räume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Ausstattung der Lehrer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Ausstattung der Schüler ? ? ?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2"/>
          <p:cNvSpPr txBox="1">
            <a:spLocks/>
          </p:cNvSpPr>
          <p:nvPr/>
        </p:nvSpPr>
        <p:spPr>
          <a:xfrm>
            <a:off x="1582471" y="496144"/>
            <a:ext cx="8229600" cy="77809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Ausstattung der Schüler ? ? ?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7" name="Inhaltsplatzhalter 3"/>
          <p:cNvSpPr>
            <a:spLocks noGrp="1"/>
          </p:cNvSpPr>
          <p:nvPr>
            <p:ph idx="1"/>
          </p:nvPr>
        </p:nvSpPr>
        <p:spPr>
          <a:xfrm>
            <a:off x="1004955" y="1391653"/>
            <a:ext cx="8229600" cy="4525963"/>
          </a:xfrm>
        </p:spPr>
        <p:txBody>
          <a:bodyPr>
            <a:no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 BYOD (Bring-</a:t>
            </a:r>
            <a:r>
              <a:rPr lang="de-DE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-Device), d.h. durch privat angeschaffte digitale Endgeräte</a:t>
            </a:r>
          </a:p>
          <a:p>
            <a:endParaRPr lang="de-DE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Damit verbundene Fragen: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Was?/Womit?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Wann?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8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563396"/>
            <a:ext cx="8229600" cy="91247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Einführung des BYOD</a:t>
            </a:r>
            <a:endParaRPr lang="de-DE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199" y="1417638"/>
            <a:ext cx="10307053" cy="42011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</a:t>
            </a:r>
            <a:r>
              <a:rPr lang="de-DE" sz="24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„Der Zug der Zeit“, aber…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Wer?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Der 10. Jahrgang!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Was?/Womit?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definitiv festgelegtes Gerät der Marke….!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Wie?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langsames Herantasten, aber mit deutlicher Verbindlichkeit!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Wann? 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Ab dem 2.2. bzw. 20. 4. 2022!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0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595481"/>
            <a:ext cx="8229600" cy="9044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„Der Zug der Zeit“, aber…</a:t>
            </a:r>
            <a:endParaRPr lang="de-DE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521368" y="1283368"/>
            <a:ext cx="8229600" cy="3816100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Erfordernisse eines digitalen Zeitalters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Erwartungen von Politik, Gesellschaft, Wirtschaft etc.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digitale Alltag unserer Schülerinnen und Schüler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 an allen Schulen</a:t>
            </a:r>
          </a:p>
          <a:p>
            <a:pPr marL="0" indent="0" algn="ctr">
              <a:buNone/>
            </a:pPr>
            <a:r>
              <a:rPr 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ABER: 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bleibt ein Hilfsmittel und wird nicht zum Mittelpunkt von Unterricht und Schule!!</a:t>
            </a:r>
          </a:p>
        </p:txBody>
      </p:sp>
    </p:spTree>
    <p:extLst>
      <p:ext uri="{BB962C8B-B14F-4D97-AF65-F5344CB8AC3E}">
        <p14:creationId xmlns:p14="http://schemas.microsoft.com/office/powerpoint/2010/main" val="10986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774992"/>
            <a:ext cx="8229600" cy="9204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10. Jahrgang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0220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Erfahrungen mit digitalen Endgeräten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Gefühl der Verantwortung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Vorbereitung auf die Oberstufe</a:t>
            </a:r>
          </a:p>
        </p:txBody>
      </p:sp>
    </p:spTree>
    <p:extLst>
      <p:ext uri="{BB962C8B-B14F-4D97-AF65-F5344CB8AC3E}">
        <p14:creationId xmlns:p14="http://schemas.microsoft.com/office/powerpoint/2010/main" val="23389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1">
            <a:extLst>
              <a:ext uri="{FF2B5EF4-FFF2-40B4-BE49-F238E27FC236}">
                <a16:creationId xmlns="" xmlns:a16="http://schemas.microsoft.com/office/drawing/2014/main" id="{602184DC-FDAB-4055-B4F3-2ECA89E8F4C4}"/>
              </a:ext>
            </a:extLst>
          </p:cNvPr>
          <p:cNvSpPr/>
          <p:nvPr/>
        </p:nvSpPr>
        <p:spPr>
          <a:xfrm rot="10800000">
            <a:off x="0" y="5574060"/>
            <a:ext cx="12192000" cy="1376838"/>
          </a:xfrm>
          <a:custGeom>
            <a:avLst/>
            <a:gdLst>
              <a:gd name="connsiteX0" fmla="*/ 0 w 3558012"/>
              <a:gd name="connsiteY0" fmla="*/ 0 h 1158843"/>
              <a:gd name="connsiteX1" fmla="*/ 0 w 3558012"/>
              <a:gd name="connsiteY1" fmla="*/ 1158843 h 1158843"/>
              <a:gd name="connsiteX2" fmla="*/ 2625505 w 3558012"/>
              <a:gd name="connsiteY2" fmla="*/ 588475 h 1158843"/>
              <a:gd name="connsiteX3" fmla="*/ 3558012 w 3558012"/>
              <a:gd name="connsiteY3" fmla="*/ 570368 h 1158843"/>
              <a:gd name="connsiteX4" fmla="*/ 3558012 w 3558012"/>
              <a:gd name="connsiteY4" fmla="*/ 9053 h 1158843"/>
              <a:gd name="connsiteX5" fmla="*/ 0 w 3558012"/>
              <a:gd name="connsiteY5" fmla="*/ 0 h 1158843"/>
              <a:gd name="connsiteX0" fmla="*/ 171009 w 3729021"/>
              <a:gd name="connsiteY0" fmla="*/ 0 h 1181485"/>
              <a:gd name="connsiteX1" fmla="*/ 171009 w 3729021"/>
              <a:gd name="connsiteY1" fmla="*/ 1158843 h 1181485"/>
              <a:gd name="connsiteX2" fmla="*/ 2479633 w 3729021"/>
              <a:gd name="connsiteY2" fmla="*/ 733407 h 1181485"/>
              <a:gd name="connsiteX3" fmla="*/ 3729021 w 3729021"/>
              <a:gd name="connsiteY3" fmla="*/ 570368 h 1181485"/>
              <a:gd name="connsiteX4" fmla="*/ 3729021 w 3729021"/>
              <a:gd name="connsiteY4" fmla="*/ 9053 h 1181485"/>
              <a:gd name="connsiteX5" fmla="*/ 171009 w 3729021"/>
              <a:gd name="connsiteY5" fmla="*/ 0 h 1181485"/>
              <a:gd name="connsiteX0" fmla="*/ 176061 w 3734073"/>
              <a:gd name="connsiteY0" fmla="*/ 0 h 1163850"/>
              <a:gd name="connsiteX1" fmla="*/ 176061 w 3734073"/>
              <a:gd name="connsiteY1" fmla="*/ 1158843 h 1163850"/>
              <a:gd name="connsiteX2" fmla="*/ 2484685 w 3734073"/>
              <a:gd name="connsiteY2" fmla="*/ 733407 h 1163850"/>
              <a:gd name="connsiteX3" fmla="*/ 3734073 w 3734073"/>
              <a:gd name="connsiteY3" fmla="*/ 570368 h 1163850"/>
              <a:gd name="connsiteX4" fmla="*/ 3734073 w 3734073"/>
              <a:gd name="connsiteY4" fmla="*/ 9053 h 1163850"/>
              <a:gd name="connsiteX5" fmla="*/ 176061 w 3734073"/>
              <a:gd name="connsiteY5" fmla="*/ 0 h 1163850"/>
              <a:gd name="connsiteX0" fmla="*/ 0 w 3558012"/>
              <a:gd name="connsiteY0" fmla="*/ 0 h 1154842"/>
              <a:gd name="connsiteX1" fmla="*/ 398381 w 3558012"/>
              <a:gd name="connsiteY1" fmla="*/ 1149785 h 1154842"/>
              <a:gd name="connsiteX2" fmla="*/ 2308624 w 3558012"/>
              <a:gd name="connsiteY2" fmla="*/ 733407 h 1154842"/>
              <a:gd name="connsiteX3" fmla="*/ 3558012 w 3558012"/>
              <a:gd name="connsiteY3" fmla="*/ 570368 h 1154842"/>
              <a:gd name="connsiteX4" fmla="*/ 3558012 w 3558012"/>
              <a:gd name="connsiteY4" fmla="*/ 9053 h 1154842"/>
              <a:gd name="connsiteX5" fmla="*/ 0 w 3558012"/>
              <a:gd name="connsiteY5" fmla="*/ 0 h 1154842"/>
              <a:gd name="connsiteX0" fmla="*/ 0 w 3558012"/>
              <a:gd name="connsiteY0" fmla="*/ 0 h 1150301"/>
              <a:gd name="connsiteX1" fmla="*/ 398381 w 3558012"/>
              <a:gd name="connsiteY1" fmla="*/ 1149785 h 1150301"/>
              <a:gd name="connsiteX2" fmla="*/ 2308624 w 3558012"/>
              <a:gd name="connsiteY2" fmla="*/ 733407 h 1150301"/>
              <a:gd name="connsiteX3" fmla="*/ 3558012 w 3558012"/>
              <a:gd name="connsiteY3" fmla="*/ 570368 h 1150301"/>
              <a:gd name="connsiteX4" fmla="*/ 3558012 w 3558012"/>
              <a:gd name="connsiteY4" fmla="*/ 9053 h 1150301"/>
              <a:gd name="connsiteX5" fmla="*/ 0 w 3558012"/>
              <a:gd name="connsiteY5" fmla="*/ 0 h 1150301"/>
              <a:gd name="connsiteX0" fmla="*/ 0 w 3558012"/>
              <a:gd name="connsiteY0" fmla="*/ 0 h 1177451"/>
              <a:gd name="connsiteX1" fmla="*/ 36231 w 3558012"/>
              <a:gd name="connsiteY1" fmla="*/ 1176952 h 1177451"/>
              <a:gd name="connsiteX2" fmla="*/ 2308624 w 3558012"/>
              <a:gd name="connsiteY2" fmla="*/ 733407 h 1177451"/>
              <a:gd name="connsiteX3" fmla="*/ 3558012 w 3558012"/>
              <a:gd name="connsiteY3" fmla="*/ 570368 h 1177451"/>
              <a:gd name="connsiteX4" fmla="*/ 3558012 w 3558012"/>
              <a:gd name="connsiteY4" fmla="*/ 9053 h 1177451"/>
              <a:gd name="connsiteX5" fmla="*/ 0 w 3558012"/>
              <a:gd name="connsiteY5" fmla="*/ 0 h 1177451"/>
              <a:gd name="connsiteX0" fmla="*/ 0 w 3558012"/>
              <a:gd name="connsiteY0" fmla="*/ 0 h 1177079"/>
              <a:gd name="connsiteX1" fmla="*/ 36231 w 3558012"/>
              <a:gd name="connsiteY1" fmla="*/ 1176952 h 1177079"/>
              <a:gd name="connsiteX2" fmla="*/ 2308624 w 3558012"/>
              <a:gd name="connsiteY2" fmla="*/ 733407 h 1177079"/>
              <a:gd name="connsiteX3" fmla="*/ 3558012 w 3558012"/>
              <a:gd name="connsiteY3" fmla="*/ 570368 h 1177079"/>
              <a:gd name="connsiteX4" fmla="*/ 3558012 w 3558012"/>
              <a:gd name="connsiteY4" fmla="*/ 9053 h 1177079"/>
              <a:gd name="connsiteX5" fmla="*/ 0 w 3558012"/>
              <a:gd name="connsiteY5" fmla="*/ 0 h 1177079"/>
              <a:gd name="connsiteX0" fmla="*/ 14320 w 3572332"/>
              <a:gd name="connsiteY0" fmla="*/ 0 h 1213300"/>
              <a:gd name="connsiteX1" fmla="*/ 14320 w 3572332"/>
              <a:gd name="connsiteY1" fmla="*/ 1213179 h 1213300"/>
              <a:gd name="connsiteX2" fmla="*/ 2322944 w 3572332"/>
              <a:gd name="connsiteY2" fmla="*/ 733407 h 1213300"/>
              <a:gd name="connsiteX3" fmla="*/ 3572332 w 3572332"/>
              <a:gd name="connsiteY3" fmla="*/ 570368 h 1213300"/>
              <a:gd name="connsiteX4" fmla="*/ 3572332 w 3572332"/>
              <a:gd name="connsiteY4" fmla="*/ 9053 h 1213300"/>
              <a:gd name="connsiteX5" fmla="*/ 14320 w 3572332"/>
              <a:gd name="connsiteY5" fmla="*/ 0 h 1213300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4592 w 3572604"/>
              <a:gd name="connsiteY0" fmla="*/ 0 h 1213265"/>
              <a:gd name="connsiteX1" fmla="*/ 14592 w 3572604"/>
              <a:gd name="connsiteY1" fmla="*/ 1213179 h 1213265"/>
              <a:gd name="connsiteX2" fmla="*/ 2323216 w 3572604"/>
              <a:gd name="connsiteY2" fmla="*/ 733407 h 1213265"/>
              <a:gd name="connsiteX3" fmla="*/ 3572604 w 3572604"/>
              <a:gd name="connsiteY3" fmla="*/ 570368 h 1213265"/>
              <a:gd name="connsiteX4" fmla="*/ 3572604 w 3572604"/>
              <a:gd name="connsiteY4" fmla="*/ 9053 h 1213265"/>
              <a:gd name="connsiteX5" fmla="*/ 14592 w 3572604"/>
              <a:gd name="connsiteY5" fmla="*/ 0 h 1213265"/>
              <a:gd name="connsiteX0" fmla="*/ 166782 w 3724794"/>
              <a:gd name="connsiteY0" fmla="*/ 0 h 1221216"/>
              <a:gd name="connsiteX1" fmla="*/ 166782 w 3724794"/>
              <a:gd name="connsiteY1" fmla="*/ 1213179 h 1221216"/>
              <a:gd name="connsiteX2" fmla="*/ 2418347 w 3724794"/>
              <a:gd name="connsiteY2" fmla="*/ 534833 h 1221216"/>
              <a:gd name="connsiteX3" fmla="*/ 3724794 w 3724794"/>
              <a:gd name="connsiteY3" fmla="*/ 570368 h 1221216"/>
              <a:gd name="connsiteX4" fmla="*/ 3724794 w 3724794"/>
              <a:gd name="connsiteY4" fmla="*/ 9053 h 1221216"/>
              <a:gd name="connsiteX5" fmla="*/ 166782 w 3724794"/>
              <a:gd name="connsiteY5" fmla="*/ 0 h 1221216"/>
              <a:gd name="connsiteX0" fmla="*/ 162231 w 3720243"/>
              <a:gd name="connsiteY0" fmla="*/ 0 h 1225868"/>
              <a:gd name="connsiteX1" fmla="*/ 162231 w 3720243"/>
              <a:gd name="connsiteY1" fmla="*/ 1213179 h 1225868"/>
              <a:gd name="connsiteX2" fmla="*/ 2352346 w 3720243"/>
              <a:gd name="connsiteY2" fmla="*/ 637815 h 1225868"/>
              <a:gd name="connsiteX3" fmla="*/ 3720243 w 3720243"/>
              <a:gd name="connsiteY3" fmla="*/ 570368 h 1225868"/>
              <a:gd name="connsiteX4" fmla="*/ 3720243 w 3720243"/>
              <a:gd name="connsiteY4" fmla="*/ 9053 h 1225868"/>
              <a:gd name="connsiteX5" fmla="*/ 162231 w 3720243"/>
              <a:gd name="connsiteY5" fmla="*/ 0 h 1225868"/>
              <a:gd name="connsiteX0" fmla="*/ 171333 w 3729345"/>
              <a:gd name="connsiteY0" fmla="*/ 0 h 1229436"/>
              <a:gd name="connsiteX1" fmla="*/ 171333 w 3729345"/>
              <a:gd name="connsiteY1" fmla="*/ 1213179 h 1229436"/>
              <a:gd name="connsiteX2" fmla="*/ 2484340 w 3729345"/>
              <a:gd name="connsiteY2" fmla="*/ 698292 h 1229436"/>
              <a:gd name="connsiteX3" fmla="*/ 3729345 w 3729345"/>
              <a:gd name="connsiteY3" fmla="*/ 570368 h 1229436"/>
              <a:gd name="connsiteX4" fmla="*/ 3729345 w 3729345"/>
              <a:gd name="connsiteY4" fmla="*/ 9053 h 1229436"/>
              <a:gd name="connsiteX5" fmla="*/ 171333 w 3729345"/>
              <a:gd name="connsiteY5" fmla="*/ 0 h 1229436"/>
              <a:gd name="connsiteX0" fmla="*/ 171333 w 3733734"/>
              <a:gd name="connsiteY0" fmla="*/ 0 h 1229793"/>
              <a:gd name="connsiteX1" fmla="*/ 171333 w 3733734"/>
              <a:gd name="connsiteY1" fmla="*/ 1213179 h 1229793"/>
              <a:gd name="connsiteX2" fmla="*/ 2484340 w 3733734"/>
              <a:gd name="connsiteY2" fmla="*/ 698292 h 1229793"/>
              <a:gd name="connsiteX3" fmla="*/ 3733734 w 3733734"/>
              <a:gd name="connsiteY3" fmla="*/ 603358 h 1229793"/>
              <a:gd name="connsiteX4" fmla="*/ 3729345 w 3733734"/>
              <a:gd name="connsiteY4" fmla="*/ 9053 h 1229793"/>
              <a:gd name="connsiteX5" fmla="*/ 171333 w 3733734"/>
              <a:gd name="connsiteY5" fmla="*/ 0 h 1229793"/>
              <a:gd name="connsiteX0" fmla="*/ 171333 w 3733734"/>
              <a:gd name="connsiteY0" fmla="*/ 0 h 1228515"/>
              <a:gd name="connsiteX1" fmla="*/ 171333 w 3733734"/>
              <a:gd name="connsiteY1" fmla="*/ 1213179 h 1228515"/>
              <a:gd name="connsiteX2" fmla="*/ 2484340 w 3733734"/>
              <a:gd name="connsiteY2" fmla="*/ 698292 h 1228515"/>
              <a:gd name="connsiteX3" fmla="*/ 3733734 w 3733734"/>
              <a:gd name="connsiteY3" fmla="*/ 603358 h 1228515"/>
              <a:gd name="connsiteX4" fmla="*/ 3729345 w 3733734"/>
              <a:gd name="connsiteY4" fmla="*/ 9053 h 1228515"/>
              <a:gd name="connsiteX5" fmla="*/ 171333 w 3733734"/>
              <a:gd name="connsiteY5" fmla="*/ 0 h 1228515"/>
              <a:gd name="connsiteX0" fmla="*/ 171333 w 3733734"/>
              <a:gd name="connsiteY0" fmla="*/ 0 h 1229103"/>
              <a:gd name="connsiteX1" fmla="*/ 171333 w 3733734"/>
              <a:gd name="connsiteY1" fmla="*/ 1213179 h 1229103"/>
              <a:gd name="connsiteX2" fmla="*/ 2484340 w 3733734"/>
              <a:gd name="connsiteY2" fmla="*/ 698292 h 1229103"/>
              <a:gd name="connsiteX3" fmla="*/ 3733734 w 3733734"/>
              <a:gd name="connsiteY3" fmla="*/ 603358 h 1229103"/>
              <a:gd name="connsiteX4" fmla="*/ 3729345 w 3733734"/>
              <a:gd name="connsiteY4" fmla="*/ 9053 h 1229103"/>
              <a:gd name="connsiteX5" fmla="*/ 171333 w 3733734"/>
              <a:gd name="connsiteY5" fmla="*/ 0 h 1229103"/>
              <a:gd name="connsiteX0" fmla="*/ 144673 w 3707074"/>
              <a:gd name="connsiteY0" fmla="*/ 0 h 1237660"/>
              <a:gd name="connsiteX1" fmla="*/ 144673 w 3707074"/>
              <a:gd name="connsiteY1" fmla="*/ 1213179 h 1237660"/>
              <a:gd name="connsiteX2" fmla="*/ 2097757 w 3707074"/>
              <a:gd name="connsiteY2" fmla="*/ 810097 h 1237660"/>
              <a:gd name="connsiteX3" fmla="*/ 3707074 w 3707074"/>
              <a:gd name="connsiteY3" fmla="*/ 603358 h 1237660"/>
              <a:gd name="connsiteX4" fmla="*/ 3702685 w 3707074"/>
              <a:gd name="connsiteY4" fmla="*/ 9053 h 1237660"/>
              <a:gd name="connsiteX5" fmla="*/ 144673 w 3707074"/>
              <a:gd name="connsiteY5" fmla="*/ 0 h 1237660"/>
              <a:gd name="connsiteX0" fmla="*/ 144673 w 3702685"/>
              <a:gd name="connsiteY0" fmla="*/ 0 h 1238857"/>
              <a:gd name="connsiteX1" fmla="*/ 144673 w 3702685"/>
              <a:gd name="connsiteY1" fmla="*/ 1213179 h 1238857"/>
              <a:gd name="connsiteX2" fmla="*/ 2097757 w 3702685"/>
              <a:gd name="connsiteY2" fmla="*/ 810097 h 1238857"/>
              <a:gd name="connsiteX3" fmla="*/ 3698295 w 3702685"/>
              <a:gd name="connsiteY3" fmla="*/ 603358 h 1238857"/>
              <a:gd name="connsiteX4" fmla="*/ 3702685 w 3702685"/>
              <a:gd name="connsiteY4" fmla="*/ 9053 h 1238857"/>
              <a:gd name="connsiteX5" fmla="*/ 144673 w 3702685"/>
              <a:gd name="connsiteY5" fmla="*/ 0 h 1238857"/>
              <a:gd name="connsiteX0" fmla="*/ 170358 w 3728370"/>
              <a:gd name="connsiteY0" fmla="*/ 0 h 1234138"/>
              <a:gd name="connsiteX1" fmla="*/ 170358 w 3728370"/>
              <a:gd name="connsiteY1" fmla="*/ 1213179 h 1234138"/>
              <a:gd name="connsiteX2" fmla="*/ 2470200 w 3728370"/>
              <a:gd name="connsiteY2" fmla="*/ 757126 h 1234138"/>
              <a:gd name="connsiteX3" fmla="*/ 3723980 w 3728370"/>
              <a:gd name="connsiteY3" fmla="*/ 603358 h 1234138"/>
              <a:gd name="connsiteX4" fmla="*/ 3728370 w 3728370"/>
              <a:gd name="connsiteY4" fmla="*/ 9053 h 1234138"/>
              <a:gd name="connsiteX5" fmla="*/ 170358 w 3728370"/>
              <a:gd name="connsiteY5" fmla="*/ 0 h 1234138"/>
              <a:gd name="connsiteX0" fmla="*/ 170358 w 3728370"/>
              <a:gd name="connsiteY0" fmla="*/ 0 h 1239784"/>
              <a:gd name="connsiteX1" fmla="*/ 170358 w 3728370"/>
              <a:gd name="connsiteY1" fmla="*/ 1213179 h 1239784"/>
              <a:gd name="connsiteX2" fmla="*/ 2470200 w 3728370"/>
              <a:gd name="connsiteY2" fmla="*/ 757126 h 1239784"/>
              <a:gd name="connsiteX3" fmla="*/ 3723980 w 3728370"/>
              <a:gd name="connsiteY3" fmla="*/ 603358 h 1239784"/>
              <a:gd name="connsiteX4" fmla="*/ 3728370 w 3728370"/>
              <a:gd name="connsiteY4" fmla="*/ 9053 h 1239784"/>
              <a:gd name="connsiteX5" fmla="*/ 170358 w 3728370"/>
              <a:gd name="connsiteY5" fmla="*/ 0 h 1239784"/>
              <a:gd name="connsiteX0" fmla="*/ 0 w 3558012"/>
              <a:gd name="connsiteY0" fmla="*/ 0 h 1239784"/>
              <a:gd name="connsiteX1" fmla="*/ 0 w 3558012"/>
              <a:gd name="connsiteY1" fmla="*/ 1213179 h 1239784"/>
              <a:gd name="connsiteX2" fmla="*/ 2299842 w 3558012"/>
              <a:gd name="connsiteY2" fmla="*/ 757126 h 1239784"/>
              <a:gd name="connsiteX3" fmla="*/ 3553622 w 3558012"/>
              <a:gd name="connsiteY3" fmla="*/ 603358 h 1239784"/>
              <a:gd name="connsiteX4" fmla="*/ 3558012 w 3558012"/>
              <a:gd name="connsiteY4" fmla="*/ 9053 h 1239784"/>
              <a:gd name="connsiteX5" fmla="*/ 0 w 3558012"/>
              <a:gd name="connsiteY5" fmla="*/ 0 h 1239784"/>
              <a:gd name="connsiteX0" fmla="*/ 0 w 3558012"/>
              <a:gd name="connsiteY0" fmla="*/ 0 h 1213179"/>
              <a:gd name="connsiteX1" fmla="*/ 0 w 3558012"/>
              <a:gd name="connsiteY1" fmla="*/ 1213179 h 1213179"/>
              <a:gd name="connsiteX2" fmla="*/ 2299842 w 3558012"/>
              <a:gd name="connsiteY2" fmla="*/ 757126 h 1213179"/>
              <a:gd name="connsiteX3" fmla="*/ 3553622 w 3558012"/>
              <a:gd name="connsiteY3" fmla="*/ 603358 h 1213179"/>
              <a:gd name="connsiteX4" fmla="*/ 3558012 w 3558012"/>
              <a:gd name="connsiteY4" fmla="*/ 9053 h 1213179"/>
              <a:gd name="connsiteX5" fmla="*/ 0 w 3558012"/>
              <a:gd name="connsiteY5" fmla="*/ 0 h 1213179"/>
              <a:gd name="connsiteX0" fmla="*/ 0 w 3558434"/>
              <a:gd name="connsiteY0" fmla="*/ 0 h 1213179"/>
              <a:gd name="connsiteX1" fmla="*/ 0 w 3558434"/>
              <a:gd name="connsiteY1" fmla="*/ 1213179 h 1213179"/>
              <a:gd name="connsiteX2" fmla="*/ 2299842 w 3558434"/>
              <a:gd name="connsiteY2" fmla="*/ 757126 h 1213179"/>
              <a:gd name="connsiteX3" fmla="*/ 3558012 w 3558434"/>
              <a:gd name="connsiteY3" fmla="*/ 1053463 h 1213179"/>
              <a:gd name="connsiteX4" fmla="*/ 3558012 w 3558434"/>
              <a:gd name="connsiteY4" fmla="*/ 9053 h 1213179"/>
              <a:gd name="connsiteX5" fmla="*/ 0 w 3558434"/>
              <a:gd name="connsiteY5" fmla="*/ 0 h 1213179"/>
              <a:gd name="connsiteX0" fmla="*/ 0 w 3558434"/>
              <a:gd name="connsiteY0" fmla="*/ 0 h 1294457"/>
              <a:gd name="connsiteX1" fmla="*/ 0 w 3558434"/>
              <a:gd name="connsiteY1" fmla="*/ 1213179 h 1294457"/>
              <a:gd name="connsiteX2" fmla="*/ 3558012 w 3558434"/>
              <a:gd name="connsiteY2" fmla="*/ 1053463 h 1294457"/>
              <a:gd name="connsiteX3" fmla="*/ 3558012 w 3558434"/>
              <a:gd name="connsiteY3" fmla="*/ 9053 h 1294457"/>
              <a:gd name="connsiteX4" fmla="*/ 0 w 3558434"/>
              <a:gd name="connsiteY4" fmla="*/ 0 h 1294457"/>
              <a:gd name="connsiteX0" fmla="*/ 0 w 3564450"/>
              <a:gd name="connsiteY0" fmla="*/ 0 h 1256219"/>
              <a:gd name="connsiteX1" fmla="*/ 0 w 3564450"/>
              <a:gd name="connsiteY1" fmla="*/ 1213179 h 1256219"/>
              <a:gd name="connsiteX2" fmla="*/ 3564292 w 3564450"/>
              <a:gd name="connsiteY2" fmla="*/ 782749 h 1256219"/>
              <a:gd name="connsiteX3" fmla="*/ 3558012 w 3564450"/>
              <a:gd name="connsiteY3" fmla="*/ 9053 h 1256219"/>
              <a:gd name="connsiteX4" fmla="*/ 0 w 3564450"/>
              <a:gd name="connsiteY4" fmla="*/ 0 h 1256219"/>
              <a:gd name="connsiteX0" fmla="*/ 0 w 3564450"/>
              <a:gd name="connsiteY0" fmla="*/ 0 h 1242187"/>
              <a:gd name="connsiteX1" fmla="*/ 0 w 3564450"/>
              <a:gd name="connsiteY1" fmla="*/ 1213179 h 1242187"/>
              <a:gd name="connsiteX2" fmla="*/ 3564292 w 3564450"/>
              <a:gd name="connsiteY2" fmla="*/ 782749 h 1242187"/>
              <a:gd name="connsiteX3" fmla="*/ 3558012 w 3564450"/>
              <a:gd name="connsiteY3" fmla="*/ 9053 h 1242187"/>
              <a:gd name="connsiteX4" fmla="*/ 0 w 3564450"/>
              <a:gd name="connsiteY4" fmla="*/ 0 h 1242187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  <a:gd name="connsiteX0" fmla="*/ 0 w 3564450"/>
              <a:gd name="connsiteY0" fmla="*/ 0 h 1213179"/>
              <a:gd name="connsiteX1" fmla="*/ 0 w 3564450"/>
              <a:gd name="connsiteY1" fmla="*/ 1213179 h 1213179"/>
              <a:gd name="connsiteX2" fmla="*/ 3564292 w 3564450"/>
              <a:gd name="connsiteY2" fmla="*/ 782749 h 1213179"/>
              <a:gd name="connsiteX3" fmla="*/ 3558012 w 3564450"/>
              <a:gd name="connsiteY3" fmla="*/ 9053 h 1213179"/>
              <a:gd name="connsiteX4" fmla="*/ 0 w 3564450"/>
              <a:gd name="connsiteY4" fmla="*/ 0 h 1213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450" h="1213179">
                <a:moveTo>
                  <a:pt x="0" y="0"/>
                </a:moveTo>
                <a:lnTo>
                  <a:pt x="0" y="1213179"/>
                </a:lnTo>
                <a:cubicBezTo>
                  <a:pt x="1462168" y="1212182"/>
                  <a:pt x="1553409" y="659723"/>
                  <a:pt x="3564292" y="782749"/>
                </a:cubicBezTo>
                <a:cubicBezTo>
                  <a:pt x="3565755" y="584647"/>
                  <a:pt x="3556549" y="207155"/>
                  <a:pt x="3558012" y="905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="" xmlns:a16="http://schemas.microsoft.com/office/drawing/2014/main" id="{961226A7-4EA2-40EC-904F-B83BF942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55" y="6072213"/>
            <a:ext cx="8534400" cy="825240"/>
          </a:xfrm>
        </p:spPr>
        <p:txBody>
          <a:bodyPr>
            <a:normAutofit/>
          </a:bodyPr>
          <a:lstStyle/>
          <a:p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Abi </a:t>
            </a:r>
            <a:r>
              <a:rPr lang="de-DE" sz="24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2025</a:t>
            </a:r>
            <a:r>
              <a:rPr lang="de-DE" sz="24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							                         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AEG, </a:t>
            </a:r>
            <a:r>
              <a:rPr lang="de-DE" sz="1200" cap="none" dirty="0" err="1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Bm</a:t>
            </a:r>
            <a:r>
              <a:rPr lang="de-DE" sz="1200" cap="none" dirty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/Ja, </a:t>
            </a:r>
            <a:r>
              <a:rPr lang="de-DE" sz="1200" cap="none" dirty="0" smtClean="0">
                <a:solidFill>
                  <a:schemeClr val="bg2">
                    <a:lumMod val="75000"/>
                  </a:schemeClr>
                </a:solidFill>
                <a:latin typeface="ITC Avant Garde Std Bk" panose="02000503030000020004" pitchFamily="2" charset="0"/>
              </a:rPr>
              <a:t>11/21</a:t>
            </a:r>
            <a:endParaRPr lang="de-DE" sz="1200" cap="none" dirty="0">
              <a:solidFill>
                <a:schemeClr val="bg2">
                  <a:lumMod val="75000"/>
                </a:schemeClr>
              </a:solidFill>
              <a:latin typeface="ITC Avant Garde Std Bk" panose="02000503030000020004" pitchFamily="2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="" xmlns:a16="http://schemas.microsoft.com/office/drawing/2014/main" id="{153622E9-8BA4-40D9-AE42-F89B2E9380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355" y="5780429"/>
            <a:ext cx="2216123" cy="890958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digitale Endgerät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57200" y="1260194"/>
            <a:ext cx="8229600" cy="4641379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Notebook oder Tablet (mit Tastatur)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Notwendige Mindestanforderungen</a:t>
            </a:r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Sinnvoll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Touchmonitor</a:t>
            </a:r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Eingabestift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Betriebssystem</a:t>
            </a:r>
          </a:p>
          <a:p>
            <a:r>
              <a:rPr lang="de-D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Datenspeicher in üblicher Größe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7598"/>
              </p:ext>
            </p:extLst>
          </p:nvPr>
        </p:nvGraphicFramePr>
        <p:xfrm>
          <a:off x="851648" y="2380238"/>
          <a:ext cx="7560840" cy="16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3821"/>
                <a:gridCol w="5787019"/>
              </a:tblGrid>
              <a:tr h="33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Gerätetyp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Notebook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bzw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Laptop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Tablet (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Tastatur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Bildschirmgröße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ca. 10’’ Monitor oder größer 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Schnittstellen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USB-Schnittstelle (auch über Adapter möglich)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Ausstattung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(Front-)Kamera, Kopfhörer, Mikrophon, W-LAN, Bluetooth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Akkulaufzeit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wenn möglich 360 Minuten oder mehr</a:t>
                      </a:r>
                      <a:endParaRPr lang="de-DE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8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469</Words>
  <Application>Microsoft Office PowerPoint</Application>
  <PresentationFormat>Benutzerdefiniert</PresentationFormat>
  <Paragraphs>102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Segment</vt:lpstr>
      <vt:lpstr>PowerPoint-Präsentation</vt:lpstr>
      <vt:lpstr>Abi 2025 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AEG, Bm/Ja, 11/21</vt:lpstr>
      <vt:lpstr>Abi 2025                                 AEG, Bm/Ja, 11/21</vt:lpstr>
      <vt:lpstr>Abi 2025                                 AEG, Bm/Ja, 11/21</vt:lpstr>
      <vt:lpstr>Abi 2025                                 AEG, Bm/Ja, 11/21</vt:lpstr>
      <vt:lpstr>Abi 2025                                 AEG, Bm/Ja, 11/21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Wiebke Müller</dc:creator>
  <cp:lastModifiedBy>Klaus Janssen</cp:lastModifiedBy>
  <cp:revision>168</cp:revision>
  <cp:lastPrinted>2021-11-09T11:37:53Z</cp:lastPrinted>
  <dcterms:created xsi:type="dcterms:W3CDTF">2020-01-21T16:50:30Z</dcterms:created>
  <dcterms:modified xsi:type="dcterms:W3CDTF">2021-12-02T12:53:29Z</dcterms:modified>
</cp:coreProperties>
</file>